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3" r:id="rId2"/>
  </p:sldMasterIdLst>
  <p:notesMasterIdLst>
    <p:notesMasterId r:id="rId25"/>
  </p:notesMasterIdLst>
  <p:sldIdLst>
    <p:sldId id="256" r:id="rId3"/>
    <p:sldId id="305" r:id="rId4"/>
    <p:sldId id="264" r:id="rId5"/>
    <p:sldId id="288" r:id="rId6"/>
    <p:sldId id="301" r:id="rId7"/>
    <p:sldId id="304" r:id="rId8"/>
    <p:sldId id="306" r:id="rId9"/>
    <p:sldId id="282" r:id="rId10"/>
    <p:sldId id="289" r:id="rId11"/>
    <p:sldId id="275" r:id="rId12"/>
    <p:sldId id="294" r:id="rId13"/>
    <p:sldId id="293" r:id="rId14"/>
    <p:sldId id="292" r:id="rId15"/>
    <p:sldId id="295" r:id="rId16"/>
    <p:sldId id="296" r:id="rId17"/>
    <p:sldId id="297" r:id="rId18"/>
    <p:sldId id="299" r:id="rId19"/>
    <p:sldId id="303" r:id="rId20"/>
    <p:sldId id="307" r:id="rId21"/>
    <p:sldId id="308" r:id="rId22"/>
    <p:sldId id="270" r:id="rId23"/>
    <p:sldId id="28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41" autoAdjust="0"/>
  </p:normalViewPr>
  <p:slideViewPr>
    <p:cSldViewPr snapToGrid="0">
      <p:cViewPr varScale="1">
        <p:scale>
          <a:sx n="80" d="100"/>
          <a:sy n="80" d="100"/>
        </p:scale>
        <p:origin x="754" y="-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A50D-B593-4A4E-9FAE-E70B7DF890D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E9F6-6A40-405F-9D6D-8DFCA15F4E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49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48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50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05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08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81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88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68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80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E9F6-6A40-405F-9D6D-8DFCA15F4E3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16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72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37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46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1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77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6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8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8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8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4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565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18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56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55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1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022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86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72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8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 Pro Text Light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 Pro Text Light" panose="020B0603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Text Light" panose="020B0603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001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033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190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288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28016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98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4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702252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758003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198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872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720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587783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468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079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638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100921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84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760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24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34475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47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377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179377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205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785928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88157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849092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95634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8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F Pro Text Light" panose="020B0603020202020204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F Pro Text Light" panose="020B0603020202020204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082968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80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735969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6794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3178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89782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1151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2366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4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570498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800" b="1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 DemiBold" pitchFamily="2" charset="0"/>
                <a:ea typeface="+mn-ea"/>
                <a:cs typeface="+mn-cs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528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800" b="1" i="0" u="none" strike="noStrike" kern="1200" cap="none" spc="0" normalizeH="0" baseline="0" noProof="0" dirty="0">
                <a:ln>
                  <a:noFill/>
                </a:ln>
                <a:solidFill>
                  <a:srgbClr val="0077FF"/>
                </a:solidFill>
                <a:effectLst/>
                <a:uLnTx/>
                <a:uFillTx/>
                <a:latin typeface="VK Sans Display DemiBold" pitchFamily="2" charset="0"/>
                <a:ea typeface="+mn-ea"/>
                <a:cs typeface="+mn-cs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861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F Pro Text Light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 Pro Text Light" panose="020B0603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Text Light" panose="020B0603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57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194162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4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18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2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69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0614AA-3CA4-4F2D-A010-78F90F56A70A}" type="slidenum">
              <a:rPr lang="ru-RU" smtClean="0"/>
              <a:t>‹#›</a:t>
            </a:fld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6E46F78-3090-4F8E-8DE0-D72AE6E610B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BE3FC5B-8818-48CF-AFA3-34C8410D08BD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68195CF-A802-42FB-A3E4-C2736CEF8FE8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286FB34-58A9-428B-83D2-B43050C2E389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F2E81E0-92F9-4315-B16E-98647230E328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3BDCBE-2A2A-4CA2-8759-A309967F21DC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C04BF3F-256C-46EE-A7BA-A16C0CD5DBE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DF21BF3-A379-478C-A2EA-57FC69D6C32B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295710A3-A94B-4B52-ABF4-C42D5ECEC688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EBF66FB-E62E-4D6B-9D8C-B1A213189311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8A72653-23B6-4F6C-8F09-F3874020791C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DBA53DE-2514-4CD4-AA01-5499A77293FD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12EF5C49-9073-4BC5-9F6A-DDA94C6DCCC1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FF54F9F5-F2E1-4BB2-8950-A6C1BC113E93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70FB1B57-C042-4CFC-B16D-0019C6F3D40C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0DD8500-3656-410C-9D88-6D5D2DA14F77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4C48173D-E427-473B-901D-729981043E0B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4A9036AA-AA36-41C1-BFDA-006F45680D38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D3BD8510-8138-4FE6-9D50-65F538CA2A1D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FA6941E-BFAC-4968-9F81-32E9FE1E4DE6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32D9C5BE-44C2-4773-8CAE-683895F4B069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EB89648B-1361-435D-BD80-AE1D59F7E502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1870CA84-FD73-46E5-B684-9BC4A8392E7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65AD71B-BD3B-4306-9803-EF56FF114549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A552622-5DED-4FF4-A8D6-D2D3897C13D8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EDB9489E-6274-4F3E-9CCE-8BE013218CC2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D20B5D7-995B-430B-B24E-1E90F4DCD446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6BA49EA6-AC71-43E7-B8C2-AC4E2384D453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1757003-CCED-408F-98B8-1586AC3FA53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8288414-160F-4AD6-95C0-ECEF46252CC6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3C4DFCA0-94C0-4AF0-928D-1DFB746F260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B43B4B97-E550-4113-B770-10BBCD00AAE7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E9CCFBD9-58F7-4EB2-9470-BACB56D612F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00DA30-D313-4D00-B134-209708818CEC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8AB40FEF-60FD-4D9A-A77C-52237ACEBA0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34EEC67-5634-420C-B02D-37C4CCA3A67D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EFBA4199-E08E-414C-AE2C-8CDDFFD8A37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DEBAC42-B10E-4CE8-ADBD-4C9B80BD7D7D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1315BACA-3A31-4180-A15D-BAC702D290A9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6E06A10-4189-4A60-A9EC-388ACC66AC41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62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664" r:id="rId23"/>
    <p:sldLayoutId id="2147483665" r:id="rId24"/>
    <p:sldLayoutId id="2147483666" r:id="rId25"/>
    <p:sldLayoutId id="2147483667" r:id="rId26"/>
    <p:sldLayoutId id="2147483670" r:id="rId27"/>
    <p:sldLayoutId id="2147483671" r:id="rId28"/>
    <p:sldLayoutId id="2147483672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6" r:id="rId42"/>
    <p:sldLayoutId id="2147483687" r:id="rId43"/>
    <p:sldLayoutId id="2147483688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697" r:id="rId53"/>
    <p:sldLayoutId id="2147483698" r:id="rId54"/>
    <p:sldLayoutId id="2147483699" r:id="rId55"/>
    <p:sldLayoutId id="2147483700" r:id="rId56"/>
    <p:sldLayoutId id="2147483702" r:id="rId5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44" y="1951111"/>
            <a:ext cx="10220325" cy="1828193"/>
          </a:xfrm>
        </p:spPr>
        <p:txBody>
          <a:bodyPr/>
          <a:lstStyle/>
          <a:p>
            <a:r>
              <a:rPr lang="en-US" dirty="0" err="1"/>
              <a:t>INCrea</a:t>
            </a:r>
            <a:r>
              <a:rPr lang="en-US" dirty="0"/>
              <a:t>:</a:t>
            </a:r>
            <a:r>
              <a:rPr lang="ru-RU" dirty="0"/>
              <a:t> творчество объединяет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D3BCF-4D6E-41E0-97F2-CE5F5A95D7BB}"/>
              </a:ext>
            </a:extLst>
          </p:cNvPr>
          <p:cNvSpPr/>
          <p:nvPr/>
        </p:nvSpPr>
        <p:spPr>
          <a:xfrm>
            <a:off x="369455" y="5267519"/>
            <a:ext cx="1717964" cy="11162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48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16" y="2205482"/>
            <a:ext cx="7508954" cy="1828193"/>
          </a:xfrm>
        </p:spPr>
        <p:txBody>
          <a:bodyPr/>
          <a:lstStyle/>
          <a:p>
            <a:r>
              <a:rPr lang="ru-RU" dirty="0"/>
              <a:t>Клиентская </a:t>
            </a:r>
            <a:br>
              <a:rPr lang="ru-RU" dirty="0"/>
            </a:br>
            <a:r>
              <a:rPr lang="ru-RU" dirty="0"/>
              <a:t>часть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A2A406-B76C-4EFC-8EEE-AC3FCC38C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251" t="30440" r="98" b="31203"/>
          <a:stretch/>
        </p:blipFill>
        <p:spPr>
          <a:xfrm rot="10800000">
            <a:off x="5255939" y="0"/>
            <a:ext cx="693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412750"/>
            <a:ext cx="10855854" cy="644241"/>
          </a:xfrm>
        </p:spPr>
        <p:txBody>
          <a:bodyPr/>
          <a:lstStyle/>
          <a:p>
            <a:r>
              <a:rPr lang="ru-RU" dirty="0"/>
              <a:t>Категориальный поиск</a:t>
            </a:r>
          </a:p>
        </p:txBody>
      </p:sp>
      <p:pic>
        <p:nvPicPr>
          <p:cNvPr id="2050" name="Picture 2" descr="https://sun9-78.userapi.com/impg/d6z0sxBhQFOz-V14fUzpQfy2IlCCoGj7qVxc0w/qKcixI2mfiA.jpg?size=716x440&amp;quality=96&amp;sign=148c3a1843e65b31fa34b97ea63b757c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19" y="1277670"/>
            <a:ext cx="6589781" cy="411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BCA7E6A3-40D4-4852-AC35-1861A11BEAA8}"/>
              </a:ext>
            </a:extLst>
          </p:cNvPr>
          <p:cNvSpPr txBox="1"/>
          <p:nvPr/>
        </p:nvSpPr>
        <p:spPr>
          <a:xfrm>
            <a:off x="1181498" y="1281698"/>
            <a:ext cx="3457955" cy="1526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b="1" dirty="0"/>
              <a:t>Страница поиска</a:t>
            </a:r>
          </a:p>
          <a:p>
            <a:r>
              <a:rPr lang="ru-RU" dirty="0"/>
              <a:t>На данной странице пользователь имеет возможность осуществлять поиск по сферам творческой деятельности</a:t>
            </a: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09826629-844E-4DFC-B340-FA082483B01B}"/>
              </a:ext>
            </a:extLst>
          </p:cNvPr>
          <p:cNvSpPr txBox="1">
            <a:spLocks/>
          </p:cNvSpPr>
          <p:nvPr/>
        </p:nvSpPr>
        <p:spPr>
          <a:xfrm>
            <a:off x="461434" y="1277670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1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9F25A4-0BF6-46F6-A8E4-E0180B66D985}"/>
              </a:ext>
            </a:extLst>
          </p:cNvPr>
          <p:cNvSpPr/>
          <p:nvPr/>
        </p:nvSpPr>
        <p:spPr>
          <a:xfrm>
            <a:off x="10918150" y="5389018"/>
            <a:ext cx="7904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11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9726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412750"/>
            <a:ext cx="10855854" cy="644241"/>
          </a:xfrm>
        </p:spPr>
        <p:txBody>
          <a:bodyPr/>
          <a:lstStyle/>
          <a:p>
            <a:r>
              <a:rPr lang="ru-RU" dirty="0"/>
              <a:t>Лента пользователя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6806BF-C6DD-41B5-87EC-3067D8C0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2" y="1237966"/>
            <a:ext cx="6355000" cy="445843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3E1DD-1275-43FF-BB53-D31CA44E2263}"/>
              </a:ext>
            </a:extLst>
          </p:cNvPr>
          <p:cNvSpPr/>
          <p:nvPr/>
        </p:nvSpPr>
        <p:spPr>
          <a:xfrm>
            <a:off x="11006183" y="5620034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12</a:t>
            </a:r>
            <a:endParaRPr lang="ru-RU" sz="5000" dirty="0"/>
          </a:p>
        </p:txBody>
      </p:sp>
      <p:sp>
        <p:nvSpPr>
          <p:cNvPr id="6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16E05D3-4FCA-EB4A-9600-09661BD171FD}"/>
              </a:ext>
            </a:extLst>
          </p:cNvPr>
          <p:cNvSpPr txBox="1"/>
          <p:nvPr/>
        </p:nvSpPr>
        <p:spPr>
          <a:xfrm>
            <a:off x="1191131" y="1282246"/>
            <a:ext cx="4094178" cy="15260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b="1" dirty="0"/>
              <a:t>Блог сообщества</a:t>
            </a:r>
          </a:p>
          <a:p>
            <a:r>
              <a:rPr lang="ru-RU" dirty="0"/>
              <a:t>Блог</a:t>
            </a:r>
            <a:r>
              <a:rPr lang="en-US" dirty="0"/>
              <a:t>, </a:t>
            </a:r>
            <a:r>
              <a:rPr lang="ru-RU" dirty="0"/>
              <a:t>публикуемый сообществом в текстовом формате. Здесь администраторы сообщества могут добавлять новости</a:t>
            </a:r>
            <a:r>
              <a:rPr lang="en-US" dirty="0"/>
              <a:t>, </a:t>
            </a:r>
            <a:r>
              <a:rPr lang="ru-RU" dirty="0"/>
              <a:t>касающиеся группы</a:t>
            </a:r>
          </a:p>
        </p:txBody>
      </p:sp>
      <p:sp>
        <p:nvSpPr>
          <p:cNvPr id="7" name="1">
            <a:extLst>
              <a:ext uri="{FF2B5EF4-FFF2-40B4-BE49-F238E27FC236}">
                <a16:creationId xmlns:a16="http://schemas.microsoft.com/office/drawing/2014/main" id="{536D3A43-93E0-C047-9FDE-2898E0421D41}"/>
              </a:ext>
            </a:extLst>
          </p:cNvPr>
          <p:cNvSpPr txBox="1">
            <a:spLocks/>
          </p:cNvSpPr>
          <p:nvPr/>
        </p:nvSpPr>
        <p:spPr>
          <a:xfrm>
            <a:off x="461434" y="1282246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6638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412750"/>
            <a:ext cx="10855854" cy="644241"/>
          </a:xfrm>
        </p:spPr>
        <p:txBody>
          <a:bodyPr/>
          <a:lstStyle/>
          <a:p>
            <a:r>
              <a:rPr lang="ru-RU" dirty="0"/>
              <a:t>Авторизация клиента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AB0239-4FF7-415B-9A95-8FE112F78322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13</a:t>
            </a:r>
            <a:endParaRPr lang="ru-RU" sz="5000" dirty="0"/>
          </a:p>
        </p:txBody>
      </p:sp>
      <p:sp>
        <p:nvSpPr>
          <p:cNvPr id="5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F862ABE6-610B-3047-B7D8-B04BFC3A42F0}"/>
              </a:ext>
            </a:extLst>
          </p:cNvPr>
          <p:cNvSpPr txBox="1"/>
          <p:nvPr/>
        </p:nvSpPr>
        <p:spPr>
          <a:xfrm>
            <a:off x="1123777" y="1254225"/>
            <a:ext cx="364991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b="1" dirty="0"/>
              <a:t>Страница портфолио пользователя</a:t>
            </a:r>
          </a:p>
          <a:p>
            <a:r>
              <a:rPr lang="ru-RU" dirty="0"/>
              <a:t>Здесь пользователь может публиковать свои работы. Публикация осуществляется путём загрузки файла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536D3A43-93E0-C047-9FDE-2898E0421D41}"/>
              </a:ext>
            </a:extLst>
          </p:cNvPr>
          <p:cNvSpPr txBox="1">
            <a:spLocks/>
          </p:cNvSpPr>
          <p:nvPr/>
        </p:nvSpPr>
        <p:spPr>
          <a:xfrm>
            <a:off x="461434" y="1254225"/>
            <a:ext cx="461434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81E5EE-2822-4099-9567-57C34ABA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38" y="1167124"/>
            <a:ext cx="7124400" cy="411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3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16" y="2205482"/>
            <a:ext cx="7508954" cy="1828193"/>
          </a:xfrm>
        </p:spPr>
        <p:txBody>
          <a:bodyPr/>
          <a:lstStyle/>
          <a:p>
            <a:r>
              <a:rPr lang="ru-RU" dirty="0"/>
              <a:t>Серверная </a:t>
            </a:r>
            <a:br>
              <a:rPr lang="ru-RU" dirty="0"/>
            </a:br>
            <a:r>
              <a:rPr lang="ru-RU" dirty="0"/>
              <a:t>часть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5253C8-B165-4CD0-B1D9-CBAB7F3F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251" t="30440" r="98" b="31203"/>
          <a:stretch/>
        </p:blipFill>
        <p:spPr>
          <a:xfrm rot="10800000">
            <a:off x="5255939" y="0"/>
            <a:ext cx="693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412750"/>
            <a:ext cx="10855854" cy="644241"/>
          </a:xfrm>
        </p:spPr>
        <p:txBody>
          <a:bodyPr/>
          <a:lstStyle/>
          <a:p>
            <a:r>
              <a:rPr lang="ru-RU" dirty="0"/>
              <a:t>Быстрая обработка клиентских запросов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4" y="1351656"/>
            <a:ext cx="3503912" cy="3766565"/>
          </a:xfrm>
          <a:prstGeom prst="rect">
            <a:avLst/>
          </a:prstGeom>
          <a:effectLst>
            <a:outerShdw blurRad="50800" dist="88900" dir="324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88" y="1619512"/>
            <a:ext cx="5091112" cy="258961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625C9C-FF8B-41D3-ADE6-F0A3A7CCA129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15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408956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412750"/>
            <a:ext cx="10855854" cy="644241"/>
          </a:xfrm>
        </p:spPr>
        <p:txBody>
          <a:bodyPr/>
          <a:lstStyle/>
          <a:p>
            <a:r>
              <a:rPr lang="en-US" dirty="0"/>
              <a:t>RESTful-SPA </a:t>
            </a:r>
            <a:r>
              <a:rPr lang="ru-RU" dirty="0"/>
              <a:t>архитектура</a:t>
            </a:r>
          </a:p>
        </p:txBody>
      </p:sp>
      <p:pic>
        <p:nvPicPr>
          <p:cNvPr id="1032" name="Picture 8" descr="Getting Started with REST API | Dell Technologies Info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" y="1627423"/>
            <a:ext cx="9403002" cy="36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C4C991-6503-47C2-BCD0-F54CCE0A6155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16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71854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2597829"/>
            <a:ext cx="6456679" cy="1323439"/>
          </a:xfrm>
        </p:spPr>
        <p:txBody>
          <a:bodyPr/>
          <a:lstStyle/>
          <a:p>
            <a:r>
              <a:rPr lang="en-US" sz="4300" dirty="0"/>
              <a:t>ORM</a:t>
            </a:r>
            <a:r>
              <a:rPr lang="ru-RU" sz="4300" dirty="0"/>
              <a:t> и масштабируемость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4D4928-CE27-4BDC-97E8-F81FF8ADC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251" t="30440" r="98" b="31203"/>
          <a:stretch/>
        </p:blipFill>
        <p:spPr>
          <a:xfrm rot="10800000">
            <a:off x="5255939" y="0"/>
            <a:ext cx="693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145" y="534208"/>
            <a:ext cx="10855854" cy="644241"/>
          </a:xfrm>
        </p:spPr>
        <p:txBody>
          <a:bodyPr/>
          <a:lstStyle/>
          <a:p>
            <a:r>
              <a:rPr lang="en-US" dirty="0"/>
              <a:t>ORM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60F05-4C3B-49BF-BA2E-A31E691BF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8" y="1594086"/>
            <a:ext cx="9120670" cy="416017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10F677-183F-4D6A-B54A-486B77E2D65C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18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23842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145" y="534208"/>
            <a:ext cx="10855854" cy="644241"/>
          </a:xfrm>
        </p:spPr>
        <p:txBody>
          <a:bodyPr/>
          <a:lstStyle/>
          <a:p>
            <a:r>
              <a:rPr lang="ru-RU" dirty="0"/>
              <a:t>Генерация моделей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601A08-0773-4EAB-A4DE-F85C689A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977" y="1178449"/>
            <a:ext cx="5745080" cy="51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02A042-D0F4-4F27-86A3-BBD92F18CBCC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19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34247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Имя и Фамилия">
            <a:extLst>
              <a:ext uri="{FF2B5EF4-FFF2-40B4-BE49-F238E27FC236}">
                <a16:creationId xmlns:a16="http://schemas.microsoft.com/office/drawing/2014/main" id="{D08F9461-802D-D546-B01A-44FC7DBAE2B3}"/>
              </a:ext>
            </a:extLst>
          </p:cNvPr>
          <p:cNvSpPr txBox="1"/>
          <p:nvPr/>
        </p:nvSpPr>
        <p:spPr>
          <a:xfrm>
            <a:off x="5795509" y="3695717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lang="ru-RU" sz="2000" dirty="0">
                <a:solidFill>
                  <a:schemeClr val="accent1"/>
                </a:solidFill>
                <a:latin typeface="+mj-lt"/>
              </a:rPr>
              <a:t>Андрей Харитонов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Должность">
            <a:extLst>
              <a:ext uri="{FF2B5EF4-FFF2-40B4-BE49-F238E27FC236}">
                <a16:creationId xmlns:a16="http://schemas.microsoft.com/office/drawing/2014/main" id="{5D6F397C-45DA-AB44-9675-D7239C42A724}"/>
              </a:ext>
            </a:extLst>
          </p:cNvPr>
          <p:cNvSpPr txBox="1"/>
          <p:nvPr/>
        </p:nvSpPr>
        <p:spPr>
          <a:xfrm>
            <a:off x="415023" y="4176864"/>
            <a:ext cx="2540001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Frontend-</a:t>
            </a:r>
            <a:r>
              <a:rPr lang="ru-RU" sz="1400" dirty="0">
                <a:solidFill>
                  <a:schemeClr val="tx1"/>
                </a:solidFill>
              </a:rPr>
              <a:t>разработчик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ru-RU" sz="1400" dirty="0">
                <a:solidFill>
                  <a:schemeClr val="tx1"/>
                </a:solidFill>
              </a:rPr>
              <a:t>дизайнер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7" name="Имя и Фамилия">
            <a:extLst>
              <a:ext uri="{FF2B5EF4-FFF2-40B4-BE49-F238E27FC236}">
                <a16:creationId xmlns:a16="http://schemas.microsoft.com/office/drawing/2014/main" id="{161AB9DB-60BA-E74B-92DD-8CC4060A1B0A}"/>
              </a:ext>
            </a:extLst>
          </p:cNvPr>
          <p:cNvSpPr txBox="1"/>
          <p:nvPr/>
        </p:nvSpPr>
        <p:spPr>
          <a:xfrm>
            <a:off x="3080905" y="3720625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lang="ru-RU" sz="2000" dirty="0">
                <a:solidFill>
                  <a:schemeClr val="accent1"/>
                </a:solidFill>
                <a:latin typeface="+mj-lt"/>
              </a:rPr>
              <a:t>Максим Зубков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Должность">
            <a:extLst>
              <a:ext uri="{FF2B5EF4-FFF2-40B4-BE49-F238E27FC236}">
                <a16:creationId xmlns:a16="http://schemas.microsoft.com/office/drawing/2014/main" id="{ACBFAF81-2F8A-0544-AC3B-D36FA1D436F4}"/>
              </a:ext>
            </a:extLst>
          </p:cNvPr>
          <p:cNvSpPr txBox="1"/>
          <p:nvPr/>
        </p:nvSpPr>
        <p:spPr>
          <a:xfrm>
            <a:off x="3105266" y="4143429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Backend-</a:t>
            </a:r>
            <a:r>
              <a:rPr lang="ru-RU" sz="1400" dirty="0">
                <a:solidFill>
                  <a:schemeClr val="tx1"/>
                </a:solidFill>
              </a:rPr>
              <a:t>разработчик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" name="Имя и Фамилия">
            <a:extLst>
              <a:ext uri="{FF2B5EF4-FFF2-40B4-BE49-F238E27FC236}">
                <a16:creationId xmlns:a16="http://schemas.microsoft.com/office/drawing/2014/main" id="{8C66B303-16FC-5846-AEF6-CDE4FC82B282}"/>
              </a:ext>
            </a:extLst>
          </p:cNvPr>
          <p:cNvSpPr txBox="1"/>
          <p:nvPr/>
        </p:nvSpPr>
        <p:spPr>
          <a:xfrm>
            <a:off x="366301" y="3709151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lang="ru-RU" sz="2000" dirty="0">
                <a:solidFill>
                  <a:schemeClr val="accent1"/>
                </a:solidFill>
                <a:latin typeface="+mj-lt"/>
              </a:rPr>
              <a:t>Татьяна Емельянова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Должность">
            <a:extLst>
              <a:ext uri="{FF2B5EF4-FFF2-40B4-BE49-F238E27FC236}">
                <a16:creationId xmlns:a16="http://schemas.microsoft.com/office/drawing/2014/main" id="{BDCB3871-3BA9-5448-9688-7B3AFCB3680E}"/>
              </a:ext>
            </a:extLst>
          </p:cNvPr>
          <p:cNvSpPr txBox="1"/>
          <p:nvPr/>
        </p:nvSpPr>
        <p:spPr>
          <a:xfrm>
            <a:off x="5795509" y="4154957"/>
            <a:ext cx="2540001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Разработчик архитектуры проекта</a:t>
            </a:r>
            <a:r>
              <a:rPr lang="en-US" sz="1400" dirty="0">
                <a:solidFill>
                  <a:schemeClr val="tx1"/>
                </a:solidFill>
              </a:rPr>
              <a:t>, backend-</a:t>
            </a:r>
            <a:r>
              <a:rPr lang="ru-RU" sz="1400" dirty="0">
                <a:solidFill>
                  <a:schemeClr val="tx1"/>
                </a:solidFill>
              </a:rPr>
              <a:t>разработчик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Имя и Фамилия">
            <a:extLst>
              <a:ext uri="{FF2B5EF4-FFF2-40B4-BE49-F238E27FC236}">
                <a16:creationId xmlns:a16="http://schemas.microsoft.com/office/drawing/2014/main" id="{8197709E-0F2D-074F-B5FD-9AFEB6A0328C}"/>
              </a:ext>
            </a:extLst>
          </p:cNvPr>
          <p:cNvSpPr txBox="1"/>
          <p:nvPr/>
        </p:nvSpPr>
        <p:spPr>
          <a:xfrm>
            <a:off x="8483146" y="3698635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lang="ru-RU" sz="2000" dirty="0">
                <a:solidFill>
                  <a:schemeClr val="accent1"/>
                </a:solidFill>
                <a:latin typeface="+mj-lt"/>
              </a:rPr>
              <a:t>Владислав Фоменко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Должность">
            <a:extLst>
              <a:ext uri="{FF2B5EF4-FFF2-40B4-BE49-F238E27FC236}">
                <a16:creationId xmlns:a16="http://schemas.microsoft.com/office/drawing/2014/main" id="{E3F927A9-39B8-E447-9FF4-3A96768F855C}"/>
              </a:ext>
            </a:extLst>
          </p:cNvPr>
          <p:cNvSpPr txBox="1"/>
          <p:nvPr/>
        </p:nvSpPr>
        <p:spPr>
          <a:xfrm>
            <a:off x="8533170" y="4154957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ORM backend-</a:t>
            </a:r>
            <a:r>
              <a:rPr lang="ru-RU" sz="1400" dirty="0">
                <a:solidFill>
                  <a:schemeClr val="tx1"/>
                </a:solidFill>
              </a:rPr>
              <a:t>разработчик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B84862AB-5522-924F-B7CF-72BE7B37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5" y="535841"/>
            <a:ext cx="5278966" cy="679450"/>
          </a:xfrm>
        </p:spPr>
        <p:txBody>
          <a:bodyPr/>
          <a:lstStyle/>
          <a:p>
            <a:r>
              <a:rPr lang="ru-RU" dirty="0"/>
              <a:t>О нас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2</a:t>
            </a:r>
            <a:endParaRPr lang="ru-RU" sz="5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558639-1B83-4BAE-BB9D-36D367F3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06" y="16997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33A278-FD96-463F-861D-5F370BE4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70" y="16997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F6192F-CB0C-4FC6-831D-1F75DE3E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66" y="171290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02FA8A-5345-454E-B5ED-4E6F3589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1" y="1712902"/>
            <a:ext cx="19050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9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cast_from_02_06_2023_03_45_47">
            <a:hlinkClick r:id="" action="ppaction://media"/>
            <a:extLst>
              <a:ext uri="{FF2B5EF4-FFF2-40B4-BE49-F238E27FC236}">
                <a16:creationId xmlns:a16="http://schemas.microsoft.com/office/drawing/2014/main" id="{72995167-1054-4117-8BF8-605275D81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6">
            <a:extLst>
              <a:ext uri="{FF2B5EF4-FFF2-40B4-BE49-F238E27FC236}">
                <a16:creationId xmlns:a16="http://schemas.microsoft.com/office/drawing/2014/main" id="{F0AC0DF7-9C18-4F3C-997F-791F9029B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335" y="1320478"/>
            <a:ext cx="5137540" cy="372204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VK Sans Display Medium (Заголовки)"/>
                <a:cs typeface="Calibri" panose="020F0502020204030204" pitchFamily="34" charset="0"/>
              </a:rPr>
              <a:t>Обобщение идей конкурентов</a:t>
            </a: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VK Sans Display Medium (Заголовки)"/>
                <a:ea typeface="Calibri" panose="020F0502020204030204" pitchFamily="34" charset="0"/>
                <a:cs typeface="Calibri" panose="020F0502020204030204" pitchFamily="34" charset="0"/>
              </a:rPr>
              <a:t>Возможность поиска сообщества для объединения и продуктивной творческой деятельности</a:t>
            </a:r>
          </a:p>
          <a:p>
            <a:pPr marL="285750" indent="-285750">
              <a:lnSpc>
                <a:spcPct val="15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VK Sans Display Medium (Заголовки)"/>
                <a:cs typeface="Calibri" panose="020F0502020204030204" pitchFamily="34" charset="0"/>
              </a:rPr>
              <a:t>Получение опыта командной разработки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</p:spPr>
        <p:txBody>
          <a:bodyPr/>
          <a:lstStyle/>
          <a:p>
            <a:r>
              <a:rPr lang="ru-RU" dirty="0"/>
              <a:t>Итого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3" y="0"/>
            <a:ext cx="6181817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A5FB38-E453-4192-973D-8BFC04873094}"/>
              </a:ext>
            </a:extLst>
          </p:cNvPr>
          <p:cNvSpPr/>
          <p:nvPr/>
        </p:nvSpPr>
        <p:spPr>
          <a:xfrm>
            <a:off x="10918150" y="5389018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20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00626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1" y="2514903"/>
            <a:ext cx="5475287" cy="1828193"/>
          </a:xfrm>
        </p:spPr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C91482-9F34-42D5-942A-A06C4CEB7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251" t="30440" r="98" b="31203"/>
          <a:stretch/>
        </p:blipFill>
        <p:spPr>
          <a:xfrm rot="10800000">
            <a:off x="5255941" y="-1"/>
            <a:ext cx="693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9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3707F2-2C5D-924F-BC3C-59A9F03B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51" t="30440" r="98" b="31203"/>
          <a:stretch/>
        </p:blipFill>
        <p:spPr>
          <a:xfrm>
            <a:off x="0" y="0"/>
            <a:ext cx="5243290" cy="6858000"/>
          </a:xfrm>
          <a:prstGeom prst="rect">
            <a:avLst/>
          </a:prstGeom>
        </p:spPr>
      </p:pic>
      <p:sp>
        <p:nvSpPr>
          <p:cNvPr id="1605" name="Текст 1604">
            <a:extLst>
              <a:ext uri="{FF2B5EF4-FFF2-40B4-BE49-F238E27FC236}">
                <a16:creationId xmlns:a16="http://schemas.microsoft.com/office/drawing/2014/main" id="{1A1A9B9B-B437-3941-AFE0-A26E5B8A4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8200" y="1020763"/>
            <a:ext cx="5074987" cy="5508626"/>
          </a:xfrm>
        </p:spPr>
        <p:txBody>
          <a:bodyPr anchor="ctr">
            <a:normAutofit/>
          </a:bodyPr>
          <a:lstStyle/>
          <a:p>
            <a:pPr lvl="1">
              <a:spcBef>
                <a:spcPts val="1100"/>
              </a:spcBef>
            </a:pPr>
            <a:r>
              <a:rPr lang="ru-RU" sz="2000" dirty="0"/>
              <a:t>Ищите творческие сообщества по душе</a:t>
            </a:r>
          </a:p>
          <a:p>
            <a:pPr lvl="1">
              <a:spcBef>
                <a:spcPts val="1100"/>
              </a:spcBef>
            </a:pPr>
            <a:r>
              <a:rPr lang="ru-RU" sz="2000" dirty="0"/>
              <a:t>Обогащайте портфолио и развивайтесь</a:t>
            </a:r>
          </a:p>
          <a:p>
            <a:pPr lvl="1">
              <a:spcBef>
                <a:spcPts val="1100"/>
              </a:spcBef>
            </a:pPr>
            <a:r>
              <a:rPr lang="ru-RU" sz="2000" dirty="0"/>
              <a:t>Управляйте творческими объединениями</a:t>
            </a:r>
          </a:p>
          <a:p>
            <a:pPr lvl="1">
              <a:spcBef>
                <a:spcPts val="1100"/>
              </a:spcBef>
            </a:pPr>
            <a:r>
              <a:rPr lang="ru-RU" sz="2000" dirty="0"/>
              <a:t>Набирайте рейтинг и попадайте в список рекомендаций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11" y="1926254"/>
            <a:ext cx="5582489" cy="3040420"/>
          </a:xfrm>
        </p:spPr>
        <p:txBody>
          <a:bodyPr anchor="ctr"/>
          <a:lstStyle/>
          <a:p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Главная функция </a:t>
            </a:r>
            <a:r>
              <a:rPr lang="en-US" dirty="0" err="1">
                <a:solidFill>
                  <a:schemeClr val="tx1"/>
                </a:solidFill>
              </a:rPr>
              <a:t>INCrea</a:t>
            </a:r>
            <a:r>
              <a:rPr lang="ru-RU" dirty="0">
                <a:solidFill>
                  <a:schemeClr val="tx1"/>
                </a:solidFill>
              </a:rPr>
              <a:t> – реализация быстрого и эффективного поиска единомышленников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 творческих партнеров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057133-D574-4EB2-A5D1-346DC666AAAF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3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292963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8" y="656133"/>
            <a:ext cx="4807661" cy="793056"/>
          </a:xfrm>
        </p:spPr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pic>
        <p:nvPicPr>
          <p:cNvPr id="10" name="Picture 2" descr="Как не остаться голодным художником: сервисы и площадки для зароботка -  Бизнес иде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22" y="724032"/>
            <a:ext cx="3583377" cy="23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ОБСТВЕННЫЙ МУЗЫКАЛЬНЫЙ ЛЕЙБЛ: ЗА И ПРОТИ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692150"/>
            <a:ext cx="3528454" cy="23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 Gens De La Communauté Artistique Créent Des Œuvres Dart Vecteurs libres  de droits et plus d'images vectorielles de Sculpture - Production  artistique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22" y="3360185"/>
            <a:ext cx="3693639" cy="19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ácter sin rostro de color plano floristería profesional. hombre  arreglando flores. jardinero masculino. pasatiempo creativo. taller de  floristería aislado ilustración de dibujos animados para diseño gráfico y  animación web | Vector Prem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3216189"/>
            <a:ext cx="3453365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955" y="2147692"/>
            <a:ext cx="4614011" cy="256261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Творческие люди</a:t>
            </a:r>
            <a:r>
              <a:rPr lang="en-US" sz="2000" dirty="0"/>
              <a:t>, </a:t>
            </a:r>
            <a:endParaRPr lang="ru-RU" sz="2000" dirty="0"/>
          </a:p>
          <a:p>
            <a:pPr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</a:pPr>
            <a:r>
              <a:rPr lang="ru-RU" sz="2000" dirty="0"/>
              <a:t>ищущие единомышленников</a:t>
            </a:r>
          </a:p>
          <a:p>
            <a:pPr algn="l">
              <a:lnSpc>
                <a:spcPct val="110000"/>
              </a:lnSpc>
              <a:spcAft>
                <a:spcPts val="200"/>
              </a:spcAft>
            </a:pPr>
            <a:endParaRPr lang="ru-RU" dirty="0">
              <a:latin typeface="+mj-lt"/>
            </a:endParaRPr>
          </a:p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Пользователи</a:t>
            </a:r>
            <a:r>
              <a:rPr lang="en-US" sz="2000" dirty="0"/>
              <a:t>, </a:t>
            </a:r>
            <a:r>
              <a:rPr lang="ru-RU" sz="2000" dirty="0"/>
              <a:t>нуждающиеся в</a:t>
            </a:r>
          </a:p>
          <a:p>
            <a:pPr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</a:pPr>
            <a:r>
              <a:rPr lang="ru-RU" sz="2000" dirty="0"/>
              <a:t>эффективном </a:t>
            </a:r>
            <a:r>
              <a:rPr lang="ru-RU" sz="2000" dirty="0" err="1"/>
              <a:t>промоушене</a:t>
            </a:r>
            <a:endParaRPr lang="ru-RU" sz="2000" dirty="0"/>
          </a:p>
          <a:p>
            <a:pPr algn="l">
              <a:lnSpc>
                <a:spcPct val="110000"/>
              </a:lnSpc>
              <a:spcAft>
                <a:spcPts val="200"/>
              </a:spcAft>
            </a:pPr>
            <a:endParaRPr lang="ru-RU" sz="2000" dirty="0"/>
          </a:p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Клиенты в активном поиске работы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928B90-B430-4E36-B7B8-FE83028EA1C3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4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379173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72" y="327504"/>
            <a:ext cx="3729946" cy="793056"/>
          </a:xfrm>
        </p:spPr>
        <p:txBody>
          <a:bodyPr/>
          <a:lstStyle/>
          <a:p>
            <a:r>
              <a:rPr lang="ru-RU" dirty="0"/>
              <a:t>Конкурирующие решения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672" y="1705090"/>
            <a:ext cx="4370126" cy="399159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ribbble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только выставление портфолио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ontli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в основном для дизайнеров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hreadless</a:t>
            </a:r>
            <a:r>
              <a:rPr lang="ru-RU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- преимущественно для художников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000" dirty="0">
              <a:latin typeface="+mj-lt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eviantArt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недоступен в России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200" dirty="0">
              <a:latin typeface="VK Sans Display Medium (Заголовки)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C361E3-78BD-4223-8FF7-3CC6B548D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98" y="956610"/>
            <a:ext cx="3583377" cy="22892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3824FA-4AD2-431B-BCE4-A1D2D51F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05" y="3245893"/>
            <a:ext cx="3450455" cy="214312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E05BA25-0BA6-47E4-A7DC-5186F1EB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20" y="3324149"/>
            <a:ext cx="3450455" cy="20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55BEA7E-0754-4EE2-B837-8E033ECC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44" y="956610"/>
            <a:ext cx="3516916" cy="20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7CA449-3251-483B-8966-141ACFAD3478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5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412391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1216861"/>
          </a:xfrm>
        </p:spPr>
        <p:txBody>
          <a:bodyPr/>
          <a:lstStyle/>
          <a:p>
            <a:r>
              <a:rPr lang="ru-RU" dirty="0"/>
              <a:t>Наши преимущества</a:t>
            </a:r>
          </a:p>
        </p:txBody>
      </p:sp>
      <p:sp>
        <p:nvSpPr>
          <p:cNvPr id="12" name="Почта Mail.ru обновила специальную кнопку для сохранения данных со смартфонов">
            <a:extLst>
              <a:ext uri="{FF2B5EF4-FFF2-40B4-BE49-F238E27FC236}">
                <a16:creationId xmlns:a16="http://schemas.microsoft.com/office/drawing/2014/main" id="{1F6E8CE8-27A8-C44F-8053-D52EA6E5BDCE}"/>
              </a:ext>
            </a:extLst>
          </p:cNvPr>
          <p:cNvSpPr txBox="1">
            <a:spLocks/>
          </p:cNvSpPr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3" name="Новые нецелевые…">
            <a:extLst>
              <a:ext uri="{FF2B5EF4-FFF2-40B4-BE49-F238E27FC236}">
                <a16:creationId xmlns:a16="http://schemas.microsoft.com/office/drawing/2014/main" id="{E08AED37-58E9-B84A-B644-9E78E46EFBDA}"/>
              </a:ext>
            </a:extLst>
          </p:cNvPr>
          <p:cNvSpPr txBox="1"/>
          <p:nvPr/>
        </p:nvSpPr>
        <p:spPr>
          <a:xfrm>
            <a:off x="658811" y="3780646"/>
            <a:ext cx="3130764" cy="14586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Удобное разделение на творческие кластеры</a:t>
            </a:r>
          </a:p>
          <a:p>
            <a:endParaRPr lang="ru-RU" dirty="0"/>
          </a:p>
        </p:txBody>
      </p:sp>
      <p:sp>
        <p:nvSpPr>
          <p:cNvPr id="14" name="Интеграции с экосистемами клиентов ВК + размещения в мини аппе ВК">
            <a:extLst>
              <a:ext uri="{FF2B5EF4-FFF2-40B4-BE49-F238E27FC236}">
                <a16:creationId xmlns:a16="http://schemas.microsoft.com/office/drawing/2014/main" id="{AAF2BD86-E57D-394F-9078-E0A8DAD5ED0F}"/>
              </a:ext>
            </a:extLst>
          </p:cNvPr>
          <p:cNvSpPr txBox="1"/>
          <p:nvPr/>
        </p:nvSpPr>
        <p:spPr>
          <a:xfrm>
            <a:off x="4385469" y="3774296"/>
            <a:ext cx="2880000" cy="14649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Интуитивный категориальный поиск</a:t>
            </a:r>
          </a:p>
        </p:txBody>
      </p:sp>
      <p:sp>
        <p:nvSpPr>
          <p:cNvPr id="15" name="Долгосрочное присутствие партнеров  с потенциалом коммита / высокоточного…">
            <a:extLst>
              <a:ext uri="{FF2B5EF4-FFF2-40B4-BE49-F238E27FC236}">
                <a16:creationId xmlns:a16="http://schemas.microsoft.com/office/drawing/2014/main" id="{E85A8E34-EA90-3540-829E-7E53BD44D85B}"/>
              </a:ext>
            </a:extLst>
          </p:cNvPr>
          <p:cNvSpPr txBox="1"/>
          <p:nvPr/>
        </p:nvSpPr>
        <p:spPr>
          <a:xfrm>
            <a:off x="8112126" y="3774296"/>
            <a:ext cx="2880000" cy="14649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Простой и понятный графический интерфейс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6D40F6-268D-2D45-A03C-69930E88C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34" y="2870023"/>
            <a:ext cx="720000" cy="72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5E4A61-0CEB-A04C-9E95-418C4CFE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469" y="2915024"/>
            <a:ext cx="720000" cy="629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EDBCCD3-48B8-FA43-AD80-CAAD2FF78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2126" y="2870023"/>
            <a:ext cx="936000" cy="720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89EFA3F-272E-4E5F-ADC4-C7220EA71257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6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3424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0" y="2198881"/>
            <a:ext cx="6519399" cy="1846659"/>
          </a:xfrm>
        </p:spPr>
        <p:txBody>
          <a:bodyPr/>
          <a:lstStyle/>
          <a:p>
            <a:r>
              <a:rPr lang="ru-RU" sz="6000" dirty="0"/>
              <a:t>Технические аспекты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CA907C-04D5-41AF-B2A2-BDC627DE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251" t="30440" r="98" b="31203"/>
          <a:stretch/>
        </p:blipFill>
        <p:spPr>
          <a:xfrm rot="10800000">
            <a:off x="5255939" y="0"/>
            <a:ext cx="693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3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5946A5-61B3-8640-8E65-5B2744A60ED5}"/>
              </a:ext>
            </a:extLst>
          </p:cNvPr>
          <p:cNvSpPr/>
          <p:nvPr/>
        </p:nvSpPr>
        <p:spPr>
          <a:xfrm>
            <a:off x="6279961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862AB-5522-924F-B7CF-72BE7B37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4" name="body {…">
            <a:extLst>
              <a:ext uri="{FF2B5EF4-FFF2-40B4-BE49-F238E27FC236}">
                <a16:creationId xmlns:a16="http://schemas.microsoft.com/office/drawing/2014/main" id="{3EE9ACB3-169E-F342-BBB7-4402D0E2FC60}"/>
              </a:ext>
            </a:extLst>
          </p:cNvPr>
          <p:cNvSpPr txBox="1"/>
          <p:nvPr/>
        </p:nvSpPr>
        <p:spPr>
          <a:xfrm>
            <a:off x="6603622" y="1343009"/>
            <a:ext cx="5165201" cy="547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lang="en-US" sz="24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rontend"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"Web Toolkit",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"backend"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Drogon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"web-server"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nginx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"DB"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"MySQL"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07" y="3444468"/>
            <a:ext cx="1795233" cy="127078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" y="1686639"/>
            <a:ext cx="4156363" cy="207818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6" y="4079860"/>
            <a:ext cx="3607168" cy="9792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46" y="1396977"/>
            <a:ext cx="2487415" cy="186316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F0453BC-77B4-4FBE-8E44-119619258BB1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  <a:endParaRPr lang="ru-RU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6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34" y="330602"/>
            <a:ext cx="10855854" cy="644241"/>
          </a:xfrm>
        </p:spPr>
        <p:txBody>
          <a:bodyPr/>
          <a:lstStyle/>
          <a:p>
            <a:r>
              <a:rPr lang="ru-RU" dirty="0"/>
              <a:t>Схема работы проекта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BBD75A-80EC-418A-A1FA-5115B5A4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7" y="974843"/>
            <a:ext cx="5789128" cy="55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30EDBF-AE02-4D84-9722-07C80413E454}"/>
              </a:ext>
            </a:extLst>
          </p:cNvPr>
          <p:cNvSpPr/>
          <p:nvPr/>
        </p:nvSpPr>
        <p:spPr>
          <a:xfrm>
            <a:off x="10918150" y="5389018"/>
            <a:ext cx="5052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b="1" dirty="0">
                <a:latin typeface="Times New Roman" panose="02020603050405020304" pitchFamily="18" charset="0"/>
              </a:rPr>
              <a:t>9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899103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286</Words>
  <Application>Microsoft Office PowerPoint</Application>
  <PresentationFormat>Широкоэкранный</PresentationFormat>
  <Paragraphs>92</Paragraphs>
  <Slides>22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SF Pro Text Light</vt:lpstr>
      <vt:lpstr>Times New Roman</vt:lpstr>
      <vt:lpstr>Trebuchet MS</vt:lpstr>
      <vt:lpstr>TT Commons</vt:lpstr>
      <vt:lpstr>VK Sans Display DemiBold</vt:lpstr>
      <vt:lpstr>VK Sans Display Medium (Заголовки)</vt:lpstr>
      <vt:lpstr>Wingdings 3</vt:lpstr>
      <vt:lpstr>Тема Office</vt:lpstr>
      <vt:lpstr>Аспект</vt:lpstr>
      <vt:lpstr>INCrea: творчество объединяет</vt:lpstr>
      <vt:lpstr>О нас</vt:lpstr>
      <vt:lpstr> Главная функция INCrea – реализация быстрого и эффективного поиска единомышленников и творческих партнеров </vt:lpstr>
      <vt:lpstr>Целевая аудитория</vt:lpstr>
      <vt:lpstr>Конкурирующие решения</vt:lpstr>
      <vt:lpstr>Наши преимущества</vt:lpstr>
      <vt:lpstr>Технические аспекты</vt:lpstr>
      <vt:lpstr>Стек технологий</vt:lpstr>
      <vt:lpstr>Схема работы проекта</vt:lpstr>
      <vt:lpstr>Клиентская  часть</vt:lpstr>
      <vt:lpstr>Категориальный поиск</vt:lpstr>
      <vt:lpstr>Лента пользователя</vt:lpstr>
      <vt:lpstr>Авторизация клиента</vt:lpstr>
      <vt:lpstr>Серверная  часть</vt:lpstr>
      <vt:lpstr>Быстрая обработка клиентских запросов</vt:lpstr>
      <vt:lpstr>RESTful-SPA архитектура</vt:lpstr>
      <vt:lpstr>ORM и масштабируемость</vt:lpstr>
      <vt:lpstr>ORM</vt:lpstr>
      <vt:lpstr>Генерация моделей</vt:lpstr>
      <vt:lpstr>Презентация PowerPoint</vt:lpstr>
      <vt:lpstr>Итого: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Полезное  для презентаций  шаблоны, примеры, советы</dc:title>
  <dc:creator>Maksim Zubkov</dc:creator>
  <cp:lastModifiedBy>Андрей Харитонов</cp:lastModifiedBy>
  <cp:revision>243</cp:revision>
  <dcterms:created xsi:type="dcterms:W3CDTF">2023-03-26T19:30:10Z</dcterms:created>
  <dcterms:modified xsi:type="dcterms:W3CDTF">2023-06-02T01:36:53Z</dcterms:modified>
</cp:coreProperties>
</file>